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00080" y="3656556"/>
            <a:ext cx="704832" cy="3809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0080" y="1929717"/>
            <a:ext cx="1064868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375">
                <a:solidFill>
                  <a:srgbClr val="C4831E"/>
                </a:solidFill>
                <a:latin typeface="맑은 고딕"/>
                <a:ea typeface="맑은 고딕"/>
                <a:cs typeface="맑은 고딕"/>
              </a:rPr>
              <a:t>RETAIL INDUSTRY · NEW BUSINESS STRATEGY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080" y="2272608"/>
            <a:ext cx="10648684" cy="117916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4420"/>
              </a:lnSpc>
            </a:pPr>
            <a:r>
              <a:rPr sz="3450" b="1" spc="-89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총량이 멈춘 시장에서</a:t>
            </a:r>
          </a:p>
          <a:p>
            <a:pPr algn="l">
              <a:lnSpc>
                <a:spcPts val="4420"/>
              </a:lnSpc>
            </a:pPr>
            <a:r>
              <a:rPr sz="3450" b="1" spc="-89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이익은 </a:t>
            </a:r>
            <a:r>
              <a:rPr sz="3450" b="1" spc="-8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신사업</a:t>
            </a:r>
            <a:r>
              <a:rPr sz="3450" b="1" spc="-89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이 만든다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0080" y="3928012"/>
            <a:ext cx="10648684" cy="31431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020"/>
              </a:lnSpc>
            </a:pPr>
            <a:r>
              <a:rPr sz="135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유통 시장 구조 변화 분석과 신사업 추진 전략 제언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080" y="4470923"/>
            <a:ext cx="10648684" cy="48576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sz="94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경영진 보고 자료  |  최근 3년(2023–2025) 시장 재편 분석 기반</a:t>
            </a:r>
          </a:p>
          <a:p>
            <a:pPr algn="l">
              <a:lnSpc>
                <a:spcPts val="1689"/>
              </a:lnSpc>
            </a:pPr>
            <a:r>
              <a:rPr sz="94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출처: 「유통업 신사업 심층 리서치 결과 보고서」 전편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 /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6509222" y="1783035"/>
            <a:ext cx="9525" cy="492906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6461598" y="1773511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6509222" y="2408812"/>
            <a:ext cx="9525" cy="492906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6461598" y="2399287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6509222" y="3035542"/>
            <a:ext cx="9525" cy="492906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6461598" y="3026017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ounded Rectangle 18"/>
          <p:cNvSpPr/>
          <p:nvPr/>
        </p:nvSpPr>
        <p:spPr>
          <a:xfrm>
            <a:off x="6461598" y="3651794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761981" y="347654"/>
            <a:ext cx="178970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02 · 기업·채널 전략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네 개의 사건이 최근 3년의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경쟁 구도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를 다시 썼다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쿠팡의 2023년 첫 연간 영업흑자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약 6,000억원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'계획된 적자' 시대를 종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결시킴 — 매출 2023년 약 31.8조원 → 2024년 약 41조원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티메프 미정산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약 1.3조원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은 거래액이 아니라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현금흐름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생존을 결정함을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입증함 — 중위권 퇴출로 상위 쏠림이 가속화됨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홈플러스 기업회생(2025.3)은 업태 위기와 레버리지가 결합할 때의 결과임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— 전략이 있어도 유동성이 없으면 지속 불가함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6258" y="3015540"/>
            <a:ext cx="4689993" cy="2809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알리바바–신세계 JV(2025)로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경쟁과 제휴의 경계가 소멸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구조적 결론은 하나임. 정산·품질·재무 신뢰가 성장률보다 앞서는 경쟁 자산이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됨. 컴플라이언스를 비용이 아닌 신뢰 자산으로 관리해야 함.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Ⅱ.4 (시장 구조 재편 4대 사건)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시장 구조 재편 4대 사건과 우리 회사 시사점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75816" y="1740174"/>
            <a:ext cx="628634" cy="54100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1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80668" y="1730649"/>
            <a:ext cx="4853819" cy="21811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70"/>
              </a:lnSpc>
            </a:pPr>
            <a:r>
              <a:rPr sz="94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쿠팡 첫 연간 영업흑자 약 6,000억원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80668" y="1919239"/>
            <a:ext cx="4853819" cy="36098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수익성 시대 개막, 1강의 재투자 선순환(2026년까지 물류 3조원+, 파페치 인수, 대만 진출)</a:t>
            </a:r>
          </a:p>
          <a:p>
            <a:pPr algn="l">
              <a:lnSpc>
                <a:spcPts val="120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→ 정면 대결 회피, 비대칭 영역에서 승부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75816" y="2365951"/>
            <a:ext cx="628634" cy="54100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1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2024.7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80668" y="2356426"/>
            <a:ext cx="4853819" cy="21811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70"/>
              </a:lnSpc>
            </a:pPr>
            <a:r>
              <a:rPr sz="94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티메프 정산 사태 — 미정산 약 1.3조원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80668" y="2545969"/>
            <a:ext cx="4853819" cy="36098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판매대금을 운전자본처럼 굴린 저마진 오픈마켓 모델의 구조적 취약성 노출</a:t>
            </a:r>
          </a:p>
          <a:p>
            <a:pPr algn="l">
              <a:lnSpc>
                <a:spcPts val="120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→ 정산 신뢰의 자산화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75816" y="2992680"/>
            <a:ext cx="628634" cy="54100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1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2025.3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80668" y="2983155"/>
            <a:ext cx="4853819" cy="21811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70"/>
              </a:lnSpc>
            </a:pPr>
            <a:r>
              <a:rPr sz="94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홈플러스 기업회생 신청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80668" y="3171746"/>
            <a:ext cx="4853819" cy="36098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대형마트 구조조정과 인수 레버리지 리스크의 결합, 신용등급 강등이 직접 원인</a:t>
            </a:r>
          </a:p>
          <a:p>
            <a:pPr algn="l">
              <a:lnSpc>
                <a:spcPts val="120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→ 재무 한계 내 단계 투자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75816" y="3618457"/>
            <a:ext cx="628634" cy="54100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1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680668" y="3608932"/>
            <a:ext cx="4853819" cy="21811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70"/>
              </a:lnSpc>
            </a:pPr>
            <a:r>
              <a:rPr sz="94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알리바바–신세계 JV(그랜드오푸스홀딩) 설립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80668" y="3798475"/>
            <a:ext cx="4853819" cy="36098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C-커머스가 국내 유통 지형의 내부 변수로 편입, 경쟁·제휴 경계 소멸</a:t>
            </a:r>
          </a:p>
          <a:p>
            <a:pPr algn="l">
              <a:lnSpc>
                <a:spcPts val="120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→ 제휴 옵션 상시 검토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75816" y="4188038"/>
            <a:ext cx="5758671" cy="207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이커머스 옥석 가리기 · 오프라인 구조조정 · 국경 없는 경쟁의 세 압력이 동시 작동함.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10 / 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775816" y="1497293"/>
            <a:ext cx="2803137" cy="723882"/>
          </a:xfrm>
          <a:prstGeom prst="roundRect">
            <a:avLst>
              <a:gd name="adj" fmla="val 2038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8674200" y="1497293"/>
            <a:ext cx="2803137" cy="723882"/>
          </a:xfrm>
          <a:prstGeom prst="roundRect">
            <a:avLst>
              <a:gd name="adj" fmla="val 2038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775816" y="2602165"/>
          <a:ext cx="5701521" cy="16611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04832"/>
                <a:gridCol w="1586825"/>
                <a:gridCol w="1804942"/>
                <a:gridCol w="1604922"/>
              </a:tblGrid>
              <a:tr h="332224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쿠팡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네이버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시사점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3222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핵심 자산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물류 인프라 · 직매입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검색 트래픽 · 판매자 생태계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자산 성격이 전략을 규정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3222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물류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자체 보유 (3조원+ 투자)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도착보장 제휴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경량 제휴 모델도 성립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3222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멤버십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와우 번들 (월 7,890원)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넷플릭스 결합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록인은 혜택 밀도 경쟁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3222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 다각화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광고 · 로켓그로스 · 대만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커머스 광고 · AI 브리핑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광고가 공통 이익 엔진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61981" y="347654"/>
            <a:ext cx="178970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02 · 기업·채널 전략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자산 구조는 달라도 수익화 문법은 같다 —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광고가 공통 이익 엔진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이다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쿠팡은 매출 2023년 약 31.8조원 → 2024년 약 41조원, 활성고객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약 2,300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만명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(2024년 말)으로 물류·직매입 해자를 구축함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와우 회비를 월 4,990원에서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7,890원으로 58% 인상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했음에도 이탈이 제한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적 — 번들 록인이 가격 결정력으로 전환된 증거임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네이버는 물류를 소유하지 않는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자산 경량 모델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커머스 거래액 연 50조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원 내외를 형성하고, 넷플릭스 결합 멤버십(2024.11)으로 대응함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두 모델의 공통점은 커머스 본업 외 수익원(광고·멤버십·물류)을 키운다는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것임 —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이 문법이 이식 대상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물류·멤버십 해자의 정면 복제는 자본 소요와 투자회수 기간상 성립하지 않음.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벤치마크 대상은 사업이 아니라 '자산의 다층 수익화' 구조임.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Ⅲ.1 (쿠팡·네이버 비교, 공시·IR 기준 대략치)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99637" y="1587778"/>
            <a:ext cx="2612642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쿠팡 와우 회비 인상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99637" y="1749699"/>
            <a:ext cx="2612642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50"/>
              </a:lnSpc>
            </a:pPr>
            <a:r>
              <a:rPr sz="15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+58%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99637" y="1987818"/>
            <a:ext cx="2612642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월 4,990원 → 7,890원 (2024.4)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98022" y="1587778"/>
            <a:ext cx="2612642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네이버 커머스 거래액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98022" y="1749699"/>
            <a:ext cx="2612642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50"/>
              </a:lnSpc>
            </a:pPr>
            <a:r>
              <a:rPr sz="1500" b="1">
                <a:solidFill>
                  <a:srgbClr val="DCE5F2"/>
                </a:solidFill>
                <a:latin typeface="맑은 고딕"/>
                <a:ea typeface="맑은 고딕"/>
                <a:cs typeface="맑은 고딕"/>
              </a:rPr>
              <a:t>연 50조원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98022" y="1987818"/>
            <a:ext cx="2612642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내외, 물류 미보유 경량 모델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75816" y="2340234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플랫폼 양강 비교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75816" y="4333767"/>
            <a:ext cx="5758671" cy="3571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전통 3사(신세계·롯데·현대)의 공통 노선도 동일함 — 온라인 정면 대결 철회, 오프라인 자산 재해석, 외부 제휴(알리바바 JV·오카</a:t>
            </a:r>
          </a:p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도·CJ대한통운)를 통한 역량 조달.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11 / 18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5775816" y="3593693"/>
            <a:ext cx="104772" cy="104772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6310155" y="3593693"/>
            <a:ext cx="104772" cy="104772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cxnSp>
        <p:nvCxnSpPr>
          <p:cNvPr id="15" name="Connector 14"/>
          <p:cNvCxnSpPr/>
          <p:nvPr/>
        </p:nvCxnSpPr>
        <p:spPr>
          <a:xfrm>
            <a:off x="7338829" y="1918287"/>
            <a:ext cx="2818377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7338829" y="2162121"/>
            <a:ext cx="2818377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7338829" y="2405955"/>
            <a:ext cx="2818377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7338829" y="2648836"/>
            <a:ext cx="2818377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7338829" y="2892670"/>
            <a:ext cx="2818377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7338829" y="3136504"/>
            <a:ext cx="2818377" cy="0"/>
          </a:xfrm>
          <a:prstGeom prst="line">
            <a:avLst/>
          </a:prstGeom>
          <a:ln w="14287">
            <a:solidFill>
              <a:srgbClr val="3B4A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547421" y="2186885"/>
            <a:ext cx="320032" cy="949619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909362" y="1966863"/>
            <a:ext cx="320032" cy="1168688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696107" y="2162121"/>
            <a:ext cx="320032" cy="974383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460946" y="2648836"/>
            <a:ext cx="320032" cy="486715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5775816" y="4489020"/>
          <a:ext cx="5701522" cy="15020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04832"/>
                <a:gridCol w="2290705"/>
                <a:gridCol w="2705985"/>
              </a:tblGrid>
              <a:tr h="300411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기업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성장 공식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확장 방향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0041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올리브영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옴니채널 · K뷰티 인바운드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글로벌몰 역직구, 혁신매장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41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다이소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균일가 유지 확장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뷰티 300개+, 익일배송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41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무신사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패션 버티컬 팬덤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오프라인 20개점+, 뷰티, 글로벌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41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컬리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신선 새벽배송 신뢰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뷰티컬리, 퀵커머스, 풀필먼트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61981" y="347654"/>
            <a:ext cx="178970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02 · 기업·채널 전략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카테고리 강자는 예외 없이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본업 자산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을 지렛대로 인접 확장했다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올리브영은 매출 2023년 약 3.9조원(+39%) → 2024년 약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4.8조원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으로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H&amp;B 사실상 단독 체제를 굳힘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성장의 축은 매장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1,300개+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를 물류 거점으로 쓰는 오늘드림, K뷰티 인바운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드 외국인 매출, 성수 혁신매장(2024)임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무신사는 2024년 거래액 4조원대로 오프라인 20개점+·뷰티·글로벌로 확장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했고, 컬리는 매출 2조원대에서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2024년 연간 조정 EBITDA 흑자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를 달성함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공통 공식은 "카테고리 지배력 → 인접 카테고리(공통적으로 뷰티) 확장 →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오프라인·글로벌"이며, 인접 확장은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고마진·고빈도·소형 상품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유리함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우리 회사가 이식할 핵심은 '매장의 다기능화'임. 점포를 판매·물류·데이터의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복합 자산으로 운용하는 설계가 신사업의 기반임.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Ⅲ.3 (공시·IR 기준 대략치, 무신사는 거래액 기준)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카테고리 강자 실적 (조원)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28272" y="1851614"/>
            <a:ext cx="761981" cy="161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28272" y="2094495"/>
            <a:ext cx="761981" cy="161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28272" y="2338329"/>
            <a:ext cx="761981" cy="161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28272" y="2582163"/>
            <a:ext cx="761981" cy="161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20652" y="2825044"/>
            <a:ext cx="761981" cy="161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28272" y="3068878"/>
            <a:ext cx="761981" cy="161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28352" y="2029727"/>
            <a:ext cx="761981" cy="17144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3.9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88388" y="1803990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4.8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411317" y="1999247"/>
            <a:ext cx="881993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4조원대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186633" y="2485963"/>
            <a:ext cx="872468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2조원대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42649" y="3164126"/>
            <a:ext cx="891518" cy="17144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올리브영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450369" y="3164126"/>
            <a:ext cx="817225" cy="17144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무신사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239971" y="3164126"/>
            <a:ext cx="761981" cy="17144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컬리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362641" y="3291758"/>
            <a:ext cx="1052486" cy="161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매출 · 옴니채널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282733" y="3291758"/>
            <a:ext cx="1146781" cy="161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거래액 · 패션 팬덤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038999" y="3291758"/>
            <a:ext cx="1164878" cy="161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매출 · EBITDA 흑자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937736" y="3565118"/>
            <a:ext cx="277171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72076" y="3565118"/>
            <a:ext cx="277171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844494" y="3565118"/>
            <a:ext cx="1835422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※ 무신사는 거래액, 나머지는 매출 기준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775816" y="3784188"/>
            <a:ext cx="5758671" cy="3571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다이소도 같은 공식으로 2023년 약 3.4조원 → 2024년 4조원에 육박함(앞 장 참조). 뷰티가 4사 확장의 교차점이 되며 버티컬 간</a:t>
            </a:r>
          </a:p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충돌이 시작됨.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775816" y="4227089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4사의 성장 공식과 확장 방향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12 / 18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740174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310707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288219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775816" y="3871816"/>
            <a:ext cx="5701522" cy="785793"/>
          </a:xfrm>
          <a:prstGeom prst="roundRect">
            <a:avLst>
              <a:gd name="adj" fmla="val 1002"/>
            </a:avLst>
          </a:prstGeom>
          <a:solidFill>
            <a:srgbClr val="141F35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775816" y="1744936"/>
          <a:ext cx="5701522" cy="199448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914377"/>
                <a:gridCol w="2108782"/>
                <a:gridCol w="1832564"/>
                <a:gridCol w="845799"/>
              </a:tblGrid>
              <a:tr h="498621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기능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대표 사례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 연결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적용 판단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49862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① 체험·집객 콘텐츠 공간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특화점포, 팝업, 그로서란트, 별마당 도서관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체류시간 → 연관 매출 · 브랜드 자산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우량 입지에 선별 적용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49862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② 라스트마일 물류 거점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오늘드림, 편의점·SSM 퀵커머스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즉시배송 수수료 · 재고 회전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도심 고밀도 점포망에 적용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49862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③ 고객 데이터 수집 접점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리테일 미디어의 오프라인 확장 기반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광고 · 개인화 수익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전 점포 공통 인프라화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61981" y="347654"/>
            <a:ext cx="178970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02 · 기업·채널 전략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점포는 사라지지 않고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세 가지 기능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으로 분화한다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258" y="1302035"/>
            <a:ext cx="4689993" cy="2809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온라인 비중 50% 시대의 결론은 점포의 소멸이 아니라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역할의 재정의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6258" y="1649689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검증된 성공은 올리브영(매장 = 물류 거점 + 데이터 접점)이고, 실패는 계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열사 혜택 나열형 통합 멤버십임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258" y="2220222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편의점은 하이브리드 무인 3,000점+·픽업·퀵커머스 거점 실험으로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라스트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마일 인프라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재정의되는 중임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258" y="279170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격차의 원인은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데이터 통합 수준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 — 매장 재고와 온라인 주문의 실시간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연동, 채널 간 이익 배분 규칙이 실행 수준을 가름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세 기능 어디에서도 의미를 만들지 못하는 점포가 구조조정 1순위임. 우리 회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사 점포 포트폴리오도 3기능 기준으로 전수 재평가가 필요함.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Ⅳ.3.1 · Ⅳ.3.2 (점포의 역할 재정의)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점포 기능의 3분화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18687" y="3981350"/>
            <a:ext cx="5472928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 spc="44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선결 조건 — 통합 고객 데이터 기반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18687" y="4190895"/>
            <a:ext cx="5472928" cy="38575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90"/>
              </a:lnSpc>
            </a:pPr>
            <a:r>
              <a:rPr sz="86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데이터 통합 없는 옴니채널 투자는 비용만 남김. 매장 재고–온라인 주문 실시간 연동, 오프라인 행동 데이터와</a:t>
            </a:r>
          </a:p>
          <a:p>
            <a:pPr algn="l">
              <a:lnSpc>
                <a:spcPts val="1290"/>
              </a:lnSpc>
            </a:pPr>
            <a:r>
              <a:rPr sz="86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온라인 프로필의 결합이 전제임.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13 / 18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775816" y="1744936"/>
          <a:ext cx="5701522" cy="16763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81030"/>
                <a:gridCol w="1995438"/>
                <a:gridCol w="1348706"/>
                <a:gridCol w="1576348"/>
              </a:tblGrid>
              <a:tr h="419090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유형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대표 사례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검증 수준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우리 회사 적합도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41909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리테일 미디어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쿠팡 광고 연 1조원+(추정)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플랫폼 검증 완료, 오프라인 초기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 — 기존 트래픽· 데이터 즉시 활용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41909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물류 사업화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로켓그로스, 컬리 풀필먼트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확장기, 원가 경쟁 부담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 — 특화 영역 한정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41909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멤버십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와우 인상 성공, 유니버스 한계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록인 입증, 수익성은 열린 문제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 — 혜택 밀도 재설계 전제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775816" y="3802285"/>
          <a:ext cx="5701522" cy="12001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81030"/>
                <a:gridCol w="2733607"/>
                <a:gridCol w="2186885"/>
              </a:tblGrid>
              <a:tr h="300030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사업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보고서 판단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0003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검증 완료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PB·초저가 (노브랜드·피코크·득템)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C-커머스 방어선 + K푸드 수출 자산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03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검증 진행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퀵커머스 (시장 약 1~2조원), 체험형, 리커머스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기존 점포 거점형만 조건부 파일럿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03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검증 실패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완전 무인점포, 범용 종합몰 신규 진입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진입하지 않음 (기각)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61981" y="34765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03 · 신사업 분석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검증이 끝난 수익모델은 셋뿐이고, 모두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기존 자산 위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에서 작동한다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리테일 미디어는 쿠팡 광고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연 1조원+(추정)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으로 수익성이 가장 먼저 검증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된 영역이며, 오프라인 지면(매장 사이니지·앱)은 아직 실험 초기임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우리 회사 기회는 이 격차에 있음 —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검증된 수익모델이 오프라인 트래픽에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는 미적용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상태이므로 선점 여지가 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물류사업화는 전문 3PL과의 원가 경쟁 벽이 있어 "자사 커머스와 시너지가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있는 범위"로 수렴 중임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멤버십은 록인이 입증됐으나 수익성은 열린 문제임 — 회비 대비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체감 혜택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의 밀도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에서 성패가 갈림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세 유형의 공통점은 본업 인프라에서 낮은 한계비용으로 추가 수익을 만드는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구조임. 신규 CAPEX가 아니라 기존 자산의 수익화이므로 우선 검토 대상임.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Ⅴ.1 (수익모델형 신사업 검증 수준과 적합도)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수익모델형 신사업 3종 평가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75816" y="3540354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수요 대응형 · 미래 준비형 신사업의 위치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14 / 18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7080708" y="1799227"/>
            <a:ext cx="647684" cy="190495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7728392" y="1799227"/>
            <a:ext cx="809605" cy="190495"/>
          </a:xfrm>
          <a:prstGeom prst="rect">
            <a:avLst/>
          </a:prstGeom>
          <a:solidFill>
            <a:srgbClr val="D69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8537996" y="1799227"/>
            <a:ext cx="647684" cy="190495"/>
          </a:xfrm>
          <a:prstGeom prst="rect">
            <a:avLst/>
          </a:prstGeom>
          <a:solidFill>
            <a:srgbClr val="B076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9185680" y="1799227"/>
            <a:ext cx="647684" cy="190495"/>
          </a:xfrm>
          <a:prstGeom prst="rect">
            <a:avLst/>
          </a:prstGeom>
          <a:solidFill>
            <a:srgbClr val="8A5C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7080708" y="2146881"/>
            <a:ext cx="647684" cy="190495"/>
          </a:xfrm>
          <a:prstGeom prst="rect">
            <a:avLst/>
          </a:prstGeom>
          <a:solidFill>
            <a:srgbClr val="7E8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ectangle 17"/>
          <p:cNvSpPr/>
          <p:nvPr/>
        </p:nvSpPr>
        <p:spPr>
          <a:xfrm>
            <a:off x="7728392" y="2146881"/>
            <a:ext cx="647684" cy="190495"/>
          </a:xfrm>
          <a:prstGeom prst="rect">
            <a:avLst/>
          </a:prstGeom>
          <a:solidFill>
            <a:srgbClr val="617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8376075" y="2146881"/>
            <a:ext cx="809605" cy="19049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9185680" y="2146881"/>
            <a:ext cx="485763" cy="190495"/>
          </a:xfrm>
          <a:prstGeom prst="rect">
            <a:avLst/>
          </a:prstGeom>
          <a:solidFill>
            <a:srgbClr val="333F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Rectangle 20"/>
          <p:cNvSpPr/>
          <p:nvPr/>
        </p:nvSpPr>
        <p:spPr>
          <a:xfrm>
            <a:off x="7080708" y="2459293"/>
            <a:ext cx="485763" cy="190495"/>
          </a:xfrm>
          <a:prstGeom prst="rect">
            <a:avLst/>
          </a:prstGeom>
          <a:solidFill>
            <a:srgbClr val="7E8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ectangle 21"/>
          <p:cNvSpPr/>
          <p:nvPr/>
        </p:nvSpPr>
        <p:spPr>
          <a:xfrm>
            <a:off x="7566471" y="2459293"/>
            <a:ext cx="647684" cy="190495"/>
          </a:xfrm>
          <a:prstGeom prst="rect">
            <a:avLst/>
          </a:prstGeom>
          <a:solidFill>
            <a:srgbClr val="617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8214155" y="2459293"/>
            <a:ext cx="647684" cy="19049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ectangle 23"/>
          <p:cNvSpPr/>
          <p:nvPr/>
        </p:nvSpPr>
        <p:spPr>
          <a:xfrm>
            <a:off x="8861838" y="2459293"/>
            <a:ext cx="647684" cy="190495"/>
          </a:xfrm>
          <a:prstGeom prst="rect">
            <a:avLst/>
          </a:prstGeom>
          <a:solidFill>
            <a:srgbClr val="333F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Rectangle 24"/>
          <p:cNvSpPr/>
          <p:nvPr/>
        </p:nvSpPr>
        <p:spPr>
          <a:xfrm>
            <a:off x="7080708" y="2770753"/>
            <a:ext cx="647684" cy="190495"/>
          </a:xfrm>
          <a:prstGeom prst="rect">
            <a:avLst/>
          </a:prstGeom>
          <a:solidFill>
            <a:srgbClr val="7E8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Rectangle 25"/>
          <p:cNvSpPr/>
          <p:nvPr/>
        </p:nvSpPr>
        <p:spPr>
          <a:xfrm>
            <a:off x="7728392" y="2770753"/>
            <a:ext cx="485763" cy="190495"/>
          </a:xfrm>
          <a:prstGeom prst="rect">
            <a:avLst/>
          </a:prstGeom>
          <a:solidFill>
            <a:srgbClr val="617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Rectangle 26"/>
          <p:cNvSpPr/>
          <p:nvPr/>
        </p:nvSpPr>
        <p:spPr>
          <a:xfrm>
            <a:off x="8214155" y="2770753"/>
            <a:ext cx="647684" cy="19049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Rectangle 27"/>
          <p:cNvSpPr/>
          <p:nvPr/>
        </p:nvSpPr>
        <p:spPr>
          <a:xfrm>
            <a:off x="8861838" y="2770753"/>
            <a:ext cx="485763" cy="190495"/>
          </a:xfrm>
          <a:prstGeom prst="rect">
            <a:avLst/>
          </a:prstGeom>
          <a:solidFill>
            <a:srgbClr val="333F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Rectangle 28"/>
          <p:cNvSpPr/>
          <p:nvPr/>
        </p:nvSpPr>
        <p:spPr>
          <a:xfrm>
            <a:off x="7080708" y="3118407"/>
            <a:ext cx="647684" cy="190495"/>
          </a:xfrm>
          <a:prstGeom prst="rect">
            <a:avLst/>
          </a:prstGeom>
          <a:solidFill>
            <a:srgbClr val="7E8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Rectangle 29"/>
          <p:cNvSpPr/>
          <p:nvPr/>
        </p:nvSpPr>
        <p:spPr>
          <a:xfrm>
            <a:off x="7728392" y="3118407"/>
            <a:ext cx="323842" cy="190495"/>
          </a:xfrm>
          <a:prstGeom prst="rect">
            <a:avLst/>
          </a:prstGeom>
          <a:solidFill>
            <a:srgbClr val="617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1" name="Rectangle 30"/>
          <p:cNvSpPr/>
          <p:nvPr/>
        </p:nvSpPr>
        <p:spPr>
          <a:xfrm>
            <a:off x="8052234" y="3118407"/>
            <a:ext cx="647684" cy="19049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Rectangle 31"/>
          <p:cNvSpPr/>
          <p:nvPr/>
        </p:nvSpPr>
        <p:spPr>
          <a:xfrm>
            <a:off x="8699917" y="3118407"/>
            <a:ext cx="485763" cy="190495"/>
          </a:xfrm>
          <a:prstGeom prst="rect">
            <a:avLst/>
          </a:prstGeom>
          <a:solidFill>
            <a:srgbClr val="333F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Rectangle 32"/>
          <p:cNvSpPr/>
          <p:nvPr/>
        </p:nvSpPr>
        <p:spPr>
          <a:xfrm>
            <a:off x="5775816" y="3730849"/>
            <a:ext cx="104772" cy="104772"/>
          </a:xfrm>
          <a:prstGeom prst="rect">
            <a:avLst/>
          </a:prstGeom>
          <a:solidFill>
            <a:srgbClr val="7E8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Rectangle 33"/>
          <p:cNvSpPr/>
          <p:nvPr/>
        </p:nvSpPr>
        <p:spPr>
          <a:xfrm>
            <a:off x="6390163" y="3730849"/>
            <a:ext cx="104772" cy="104772"/>
          </a:xfrm>
          <a:prstGeom prst="rect">
            <a:avLst/>
          </a:prstGeom>
          <a:solidFill>
            <a:srgbClr val="617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5" name="Rectangle 34"/>
          <p:cNvSpPr/>
          <p:nvPr/>
        </p:nvSpPr>
        <p:spPr>
          <a:xfrm>
            <a:off x="7004510" y="3730849"/>
            <a:ext cx="104772" cy="104772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Rectangle 35"/>
          <p:cNvSpPr/>
          <p:nvPr/>
        </p:nvSpPr>
        <p:spPr>
          <a:xfrm>
            <a:off x="7854119" y="3730849"/>
            <a:ext cx="104772" cy="104772"/>
          </a:xfrm>
          <a:prstGeom prst="rect">
            <a:avLst/>
          </a:prstGeom>
          <a:solidFill>
            <a:srgbClr val="333F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Rectangle 36"/>
          <p:cNvSpPr/>
          <p:nvPr/>
        </p:nvSpPr>
        <p:spPr>
          <a:xfrm>
            <a:off x="8729444" y="3730849"/>
            <a:ext cx="104772" cy="104772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5775816" y="4933827"/>
          <a:ext cx="5701522" cy="105724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04832"/>
                <a:gridCol w="2446911"/>
                <a:gridCol w="2549779"/>
              </a:tblGrid>
              <a:tr h="352416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대상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사유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5241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차순위 제외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리커머스, 해외 진출, 체험형 리테일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수익화 구조 또는 투자회수 확실성 낮음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5241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완전 무인점포, 범용 종합몰 신규 진입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현 비용 구조·경쟁 강도에서 성립 불가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761981" y="34765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03 · 신사업 분석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4축 평가 결과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리테일 미디어가 17점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으로 1순위다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시장성·수익성·역량 적합도·리스크(역산) 각 5점,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종합 20점 만점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의 내부 상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대 평가임 — 통계가 아닌 보고서의 추정 점수임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1위 리테일 미디어(17점)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검증된 유일한 고마진 신수익원이며 기존 트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래픽·데이터를 그대로 써 투자 부담이 가장 작음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2위 PB·초저가(16점)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상품 기획력이라는 본업 역량과의 적합도가 가장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높고 K푸드 수출 옵션을 보유함(품질·제조사 리스크로 리스크 점수 중간)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5위 점포 거점형 퀵커머스(13점)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시장 약 1~2조원으로 성장성은 확인됐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으나 수익성 검증이 진행형이라 도심 고밀도 파일럿 한정 조건부 진입임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차순위인 리커머스·해외 진출·체험형은 수익화 구조 또는 회수 확실성이 낮아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제외함. 완전 무인점포·범용 종합몰 신규 진입은 기각함.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Ⅴ.5.2 (점수는 보고서 내부 상대 평가 기준의 추정치)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신사업 매력도 Top 5 — 4축 합산 (20점 만점)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75816" y="1808752"/>
            <a:ext cx="200020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004410" y="1749699"/>
            <a:ext cx="1047724" cy="3190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리테일 미디어</a:t>
            </a:r>
          </a:p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네트워크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995285" y="1803990"/>
            <a:ext cx="18954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775816" y="2156406"/>
            <a:ext cx="200020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004410" y="2097353"/>
            <a:ext cx="1047724" cy="3190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PB·초저가 확장</a:t>
            </a:r>
          </a:p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(K푸드 수출 연계)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833364" y="2151644"/>
            <a:ext cx="18954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16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775816" y="2468818"/>
            <a:ext cx="200020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004410" y="2474533"/>
            <a:ext cx="1047724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멤버십 재설계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671443" y="2464056"/>
            <a:ext cx="18954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15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775816" y="2780278"/>
            <a:ext cx="200020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004410" y="2721224"/>
            <a:ext cx="1047724" cy="3190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물류·풀필먼트</a:t>
            </a:r>
          </a:p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사업화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509522" y="2775516"/>
            <a:ext cx="18954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14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775816" y="3127932"/>
            <a:ext cx="200020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004410" y="3068878"/>
            <a:ext cx="1047724" cy="3190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점포 거점형</a:t>
            </a:r>
          </a:p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퀵커머스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347601" y="3123169"/>
            <a:ext cx="18954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13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994985" y="3464156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752204" y="3464156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509422" y="3464156"/>
            <a:ext cx="161921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318074" y="3464156"/>
            <a:ext cx="161921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15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127679" y="3464156"/>
            <a:ext cx="161921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937736" y="3702275"/>
            <a:ext cx="357179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시장성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552084" y="3702275"/>
            <a:ext cx="357179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수익성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166431" y="3702275"/>
            <a:ext cx="592440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역량 적합도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016039" y="3702275"/>
            <a:ext cx="618157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리스크(역산)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8891365" y="3702275"/>
            <a:ext cx="547674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1순위 강조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775816" y="3921344"/>
            <a:ext cx="5758671" cy="207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각 축 5점 만점, 리스크는 낮을수록 고득점으로 역산함. 막대 길이는 점수에 비례함(1점 = 17px).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775816" y="4671896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Top 5 밖의 후보 처리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15 / 18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288219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345367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ectangle 11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5775816" y="1744936"/>
            <a:ext cx="5701522" cy="2130689"/>
          </a:xfrm>
          <a:prstGeom prst="roundRect">
            <a:avLst>
              <a:gd name="adj" fmla="val 1002"/>
            </a:avLst>
          </a:prstGeom>
          <a:solidFill>
            <a:srgbClr val="1A2438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785340" y="1754461"/>
            <a:ext cx="609585" cy="303840"/>
          </a:xfrm>
          <a:prstGeom prst="rect">
            <a:avLst/>
          </a:prstGeom>
          <a:solidFill>
            <a:srgbClr val="1A27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6404450" y="1754461"/>
            <a:ext cx="1681120" cy="303840"/>
          </a:xfrm>
          <a:prstGeom prst="rect">
            <a:avLst/>
          </a:prstGeom>
          <a:solidFill>
            <a:srgbClr val="1A27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8095095" y="1754461"/>
            <a:ext cx="1681120" cy="303840"/>
          </a:xfrm>
          <a:prstGeom prst="rect">
            <a:avLst/>
          </a:prstGeom>
          <a:solidFill>
            <a:srgbClr val="1A27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ectangle 17"/>
          <p:cNvSpPr/>
          <p:nvPr/>
        </p:nvSpPr>
        <p:spPr>
          <a:xfrm>
            <a:off x="9785740" y="1754461"/>
            <a:ext cx="1681120" cy="303840"/>
          </a:xfrm>
          <a:prstGeom prst="rect">
            <a:avLst/>
          </a:prstGeom>
          <a:solidFill>
            <a:srgbClr val="1A27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5785340" y="2067826"/>
            <a:ext cx="609585" cy="441949"/>
          </a:xfrm>
          <a:prstGeom prst="rect">
            <a:avLst/>
          </a:prstGeom>
          <a:solidFill>
            <a:srgbClr val="141F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6404450" y="2067826"/>
            <a:ext cx="1681120" cy="441949"/>
          </a:xfrm>
          <a:prstGeom prst="rect">
            <a:avLst/>
          </a:prstGeom>
          <a:solidFill>
            <a:srgbClr val="F2A93B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Rectangle 20"/>
          <p:cNvSpPr/>
          <p:nvPr/>
        </p:nvSpPr>
        <p:spPr>
          <a:xfrm>
            <a:off x="8095095" y="2067826"/>
            <a:ext cx="1681120" cy="441949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ectangle 21"/>
          <p:cNvSpPr/>
          <p:nvPr/>
        </p:nvSpPr>
        <p:spPr>
          <a:xfrm>
            <a:off x="9785740" y="2067826"/>
            <a:ext cx="1681120" cy="441949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5785340" y="2519299"/>
            <a:ext cx="609585" cy="441949"/>
          </a:xfrm>
          <a:prstGeom prst="rect">
            <a:avLst/>
          </a:prstGeom>
          <a:solidFill>
            <a:srgbClr val="141F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ectangle 23"/>
          <p:cNvSpPr/>
          <p:nvPr/>
        </p:nvSpPr>
        <p:spPr>
          <a:xfrm>
            <a:off x="6404450" y="2519299"/>
            <a:ext cx="1681120" cy="441949"/>
          </a:xfrm>
          <a:prstGeom prst="rect">
            <a:avLst/>
          </a:prstGeom>
          <a:solidFill>
            <a:srgbClr val="F2A93B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Rectangle 24"/>
          <p:cNvSpPr/>
          <p:nvPr/>
        </p:nvSpPr>
        <p:spPr>
          <a:xfrm>
            <a:off x="8095095" y="2519299"/>
            <a:ext cx="1681120" cy="441949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Rectangle 25"/>
          <p:cNvSpPr/>
          <p:nvPr/>
        </p:nvSpPr>
        <p:spPr>
          <a:xfrm>
            <a:off x="9785740" y="2519299"/>
            <a:ext cx="1681120" cy="441949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Rectangle 26"/>
          <p:cNvSpPr/>
          <p:nvPr/>
        </p:nvSpPr>
        <p:spPr>
          <a:xfrm>
            <a:off x="5785340" y="2971726"/>
            <a:ext cx="609585" cy="441949"/>
          </a:xfrm>
          <a:prstGeom prst="rect">
            <a:avLst/>
          </a:prstGeom>
          <a:solidFill>
            <a:srgbClr val="141F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Rectangle 27"/>
          <p:cNvSpPr/>
          <p:nvPr/>
        </p:nvSpPr>
        <p:spPr>
          <a:xfrm>
            <a:off x="6404450" y="2971726"/>
            <a:ext cx="1681120" cy="441949"/>
          </a:xfrm>
          <a:prstGeom prst="rect">
            <a:avLst/>
          </a:prstGeom>
          <a:solidFill>
            <a:srgbClr val="F2A93B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Rectangle 28"/>
          <p:cNvSpPr/>
          <p:nvPr/>
        </p:nvSpPr>
        <p:spPr>
          <a:xfrm>
            <a:off x="8095095" y="2971726"/>
            <a:ext cx="1681120" cy="441949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Rectangle 29"/>
          <p:cNvSpPr/>
          <p:nvPr/>
        </p:nvSpPr>
        <p:spPr>
          <a:xfrm>
            <a:off x="9785740" y="2971726"/>
            <a:ext cx="1681120" cy="441949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1" name="Rectangle 30"/>
          <p:cNvSpPr/>
          <p:nvPr/>
        </p:nvSpPr>
        <p:spPr>
          <a:xfrm>
            <a:off x="5785340" y="3423199"/>
            <a:ext cx="609585" cy="441949"/>
          </a:xfrm>
          <a:prstGeom prst="rect">
            <a:avLst/>
          </a:prstGeom>
          <a:solidFill>
            <a:srgbClr val="141F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Rectangle 31"/>
          <p:cNvSpPr/>
          <p:nvPr/>
        </p:nvSpPr>
        <p:spPr>
          <a:xfrm>
            <a:off x="6404450" y="3423199"/>
            <a:ext cx="1681120" cy="441949"/>
          </a:xfrm>
          <a:prstGeom prst="rect">
            <a:avLst/>
          </a:prstGeom>
          <a:solidFill>
            <a:srgbClr val="F2A93B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Rectangle 32"/>
          <p:cNvSpPr/>
          <p:nvPr/>
        </p:nvSpPr>
        <p:spPr>
          <a:xfrm>
            <a:off x="8095095" y="3423199"/>
            <a:ext cx="1681120" cy="441949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Rectangle 33"/>
          <p:cNvSpPr/>
          <p:nvPr/>
        </p:nvSpPr>
        <p:spPr>
          <a:xfrm>
            <a:off x="9785740" y="3423199"/>
            <a:ext cx="1681120" cy="441949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5775816" y="4256616"/>
          <a:ext cx="5701522" cy="16611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81030"/>
                <a:gridCol w="2667886"/>
                <a:gridCol w="2252606"/>
              </a:tblGrid>
              <a:tr h="332224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판단 기준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진입 조건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관망·기각 조건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3222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수익모델 검증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검증 사례 존재, 반복 수익 구조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단위 경제성 미검증, 자본 소모전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3222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자산 결합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점포·물류·데이터·고객 중 2개 이상 활용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신규 CAPEX 의존, 유행 추종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3222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재무 한계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본업 현금흐름 내 투자, 철수 비용 감내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차입 의존, 철수 기준 부재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3222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규제 방향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규제 선반영 설계 가능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규제 표적, 전제 변경 위험 과다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761981" y="347654"/>
            <a:ext cx="146205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04 · 전략 제언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검증 수준과 자산 적합도로 투자를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3분할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하고, 기각 영역은 열지 않는다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진입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리테일 미디어 · 멤버십 재설계 · PB 확장. 본업 현금흐름 내 경상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투자로 전사 확산함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조건부 파일럿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점포 거점 퀵커머스 · 해외 역직구. 신사업 예산 상한 내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소액 집행, 관문 통과 시 증액함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6258" y="2444054"/>
            <a:ext cx="4689993" cy="2809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관망·기각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완전 무인점포 · 범용 종합몰 · 다크스토어형 확장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76258" y="279170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공통 관문 4가지 — 수익모델 검증 사례 존재,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점포·물류·데이터·고객 중 2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개 이상 결합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, 본업 현금흐름 내 투자, 규제 선반영 설계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76258" y="3363193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부족 역량은 자체 구축보다 제휴·지분 투자로 조달함 — 롯데온은 실패했고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CJ대한통운·오카도·알리바바 제휴는 성과를 냄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투자 총액은 본업 현금흐름 범위로 상한을 설정하고 차입 의존 확장을 배제함.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자산과 결합되지 않는 유행 추종형 진출은 심사 단계에서 기각함.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Ⅵ.4.3 · Ⅵ.5.1 (투자 우선순위 매트릭스, 진입 vs 관망 판단 기준)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투자 우선순위 매트릭스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90173" y="1816372"/>
            <a:ext cx="1566823" cy="20859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검증 완료 영역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180818" y="1816372"/>
            <a:ext cx="1566823" cy="20859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819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검증 진행 영역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871463" y="1816372"/>
            <a:ext cx="1566823" cy="20859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819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미검증·부적합 영역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871063" y="2129737"/>
            <a:ext cx="495288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해당</a:t>
            </a:r>
          </a:p>
          <a:p>
            <a:pPr algn="l">
              <a:lnSpc>
                <a:spcPts val="114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사업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90173" y="2129737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리테일 미디어, PB, 멤버십, AI 수</a:t>
            </a:r>
          </a:p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요예측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180818" y="2129737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점포 거점 퀵커머스, 체험형, 리커</a:t>
            </a:r>
          </a:p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머스, 해외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871463" y="2129737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완전 무인점포, 범용 종합몰, 다크</a:t>
            </a:r>
          </a:p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스토어형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71063" y="2581210"/>
            <a:ext cx="495288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투자</a:t>
            </a:r>
          </a:p>
          <a:p>
            <a:pPr algn="l">
              <a:lnSpc>
                <a:spcPts val="114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원칙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490173" y="2581210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우선 배분, 전사 확산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180818" y="2581210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파일럿 한정 소액, 관문 통과 시</a:t>
            </a:r>
          </a:p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증액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871463" y="2581210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보류 또는 기각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871063" y="3033637"/>
            <a:ext cx="495288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재원</a:t>
            </a:r>
          </a:p>
          <a:p>
            <a:pPr algn="l">
              <a:lnSpc>
                <a:spcPts val="114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성격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90173" y="3033637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본업 현금흐름 내 경상 투자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180818" y="3033637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신사업 예산 상한 내 실험 투자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871463" y="3033637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—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1063" y="3485110"/>
            <a:ext cx="495288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회수</a:t>
            </a:r>
          </a:p>
          <a:p>
            <a:pPr algn="l">
              <a:lnSpc>
                <a:spcPts val="114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관점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90173" y="3485110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단기 회수 (1~2년 시계)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180818" y="3485110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중기 회수 (3년+ 시계), 철수 기준</a:t>
            </a:r>
          </a:p>
          <a:p>
            <a:pPr algn="l">
              <a:lnSpc>
                <a:spcPts val="114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병행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871463" y="3485110"/>
            <a:ext cx="1566823" cy="3467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—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775816" y="399468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진입 vs 관망 공통 판단 기준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16 / 18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218688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98220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55273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4124222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6975935" y="1925907"/>
            <a:ext cx="4501402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6975935" y="1925907"/>
            <a:ext cx="900090" cy="161921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6975935" y="2135452"/>
            <a:ext cx="4501402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6975935" y="2135452"/>
            <a:ext cx="900090" cy="161921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6975935" y="2344996"/>
            <a:ext cx="4501402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ectangle 17"/>
          <p:cNvSpPr/>
          <p:nvPr/>
        </p:nvSpPr>
        <p:spPr>
          <a:xfrm>
            <a:off x="6975935" y="2344996"/>
            <a:ext cx="900090" cy="161921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6975935" y="2554541"/>
            <a:ext cx="4501402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7876025" y="2554541"/>
            <a:ext cx="1800180" cy="161921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Rectangle 20"/>
          <p:cNvSpPr/>
          <p:nvPr/>
        </p:nvSpPr>
        <p:spPr>
          <a:xfrm>
            <a:off x="6975935" y="2764086"/>
            <a:ext cx="4501402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ectangle 21"/>
          <p:cNvSpPr/>
          <p:nvPr/>
        </p:nvSpPr>
        <p:spPr>
          <a:xfrm>
            <a:off x="7876025" y="2764086"/>
            <a:ext cx="1800180" cy="161921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6975935" y="2973631"/>
            <a:ext cx="4501402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ectangle 23"/>
          <p:cNvSpPr/>
          <p:nvPr/>
        </p:nvSpPr>
        <p:spPr>
          <a:xfrm>
            <a:off x="7876025" y="2973631"/>
            <a:ext cx="1800180" cy="161921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Rectangle 24"/>
          <p:cNvSpPr/>
          <p:nvPr/>
        </p:nvSpPr>
        <p:spPr>
          <a:xfrm>
            <a:off x="6975935" y="3183175"/>
            <a:ext cx="4501402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Rectangle 25"/>
          <p:cNvSpPr/>
          <p:nvPr/>
        </p:nvSpPr>
        <p:spPr>
          <a:xfrm>
            <a:off x="9676205" y="3183175"/>
            <a:ext cx="1800180" cy="161921"/>
          </a:xfrm>
          <a:prstGeom prst="rect">
            <a:avLst/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Rectangle 26"/>
          <p:cNvSpPr/>
          <p:nvPr/>
        </p:nvSpPr>
        <p:spPr>
          <a:xfrm>
            <a:off x="6975935" y="3392720"/>
            <a:ext cx="4501402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Rectangle 27"/>
          <p:cNvSpPr/>
          <p:nvPr/>
        </p:nvSpPr>
        <p:spPr>
          <a:xfrm>
            <a:off x="9676205" y="3392720"/>
            <a:ext cx="1800180" cy="161921"/>
          </a:xfrm>
          <a:prstGeom prst="rect">
            <a:avLst/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Rounded Rectangle 28"/>
          <p:cNvSpPr/>
          <p:nvPr/>
        </p:nvSpPr>
        <p:spPr>
          <a:xfrm>
            <a:off x="5775816" y="3907057"/>
            <a:ext cx="5701522" cy="705785"/>
          </a:xfrm>
          <a:prstGeom prst="roundRect">
            <a:avLst>
              <a:gd name="adj" fmla="val 1002"/>
            </a:avLst>
          </a:prstGeom>
          <a:solidFill>
            <a:srgbClr val="141F35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5775816" y="5022407"/>
          <a:ext cx="5701522" cy="135918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2971"/>
                <a:gridCol w="4558551"/>
              </a:tblGrid>
              <a:tr h="339796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원칙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내용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3979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단계별 관문 승인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파일럿 → 확산 → 스케일업 각 단계에서 단위 경제성 증명을 통과 조건으로 함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3979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철수 기준 사전 명문화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롯데온 사례대로 늦은 철수가 가장 비싼 실패임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3979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목표 지표 분리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집객형과 수익형을 같은 잣대로 평가하지 않음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761981" y="34765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05 · 실행 로드맵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1년은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단위 경제성 증명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, 3년은 인프라 수익화, 5년은 생태계 완성이다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6258" y="1302035"/>
            <a:ext cx="4689993" cy="728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1년차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목표는 매출 규모가 아니라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단위 경제성의 증명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임. 리테일 미디어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파일럿, 멤버십 밀도형 재설계, 기존 자산 활용 실험을 병행하고 검증 실패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실험은 즉시 종료·재원 회수함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6258" y="2096400"/>
            <a:ext cx="4689993" cy="728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3년차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물류 고정비를 수익으로 전환하고, 채널·계열사별로 분절된 데이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터를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통합 고객 뷰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결합함. 시니어·케어푸드·펫 등 공백 카테고리를 기존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채널 위에서 저비용 검증함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6258" y="289171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5년차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3층 수익 구조 위에 멤버십 록인을 결합해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거래액 성장 없이도 이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익이 성장하는 구조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를 완성함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76258" y="3462251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해외는 저자본 모델 우선 —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역직구 → 마스터 프랜차이즈 → 직접 진출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의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단계 구조를 따름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6258" y="4033737"/>
            <a:ext cx="4689993" cy="728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신사업 조직은 본업 손익과 분리하되 점포·물류·데이터 부서 연결 권한을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내장하고, 단계별 관문(stage-gate) 승인과 철수 기준 명문화를 운영 원칙으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함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4337" y="489572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Ⅵ.1 ~ Ⅵ.4 (단기·중기·장기 로드맵 및 조직·투자 전략)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신사업 추진 로드맵 (연차)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75935" y="1730649"/>
            <a:ext cx="926759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010"/>
              </a:lnSpc>
            </a:pPr>
            <a:r>
              <a:rPr sz="7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단기 1년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921744" y="1730649"/>
            <a:ext cx="1797323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중기 3년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737164" y="1730649"/>
            <a:ext cx="1797323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장기 5년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775816" y="1926859"/>
            <a:ext cx="1181070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리테일 미디어 파일럿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052134" y="1911620"/>
            <a:ext cx="804842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지면 상품화→측정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75816" y="2136404"/>
            <a:ext cx="1181070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멤버십 재설계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52134" y="2121164"/>
            <a:ext cx="804842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혜택 밀도형 번들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775816" y="2345949"/>
            <a:ext cx="1181070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기존 자산 활용 실험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052134" y="2330709"/>
            <a:ext cx="804842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점포 거점·무인·AI 발주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775816" y="2555494"/>
            <a:ext cx="1181070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물류·풀필먼트 사업화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952224" y="2540254"/>
            <a:ext cx="1704932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가동률 정비→셀러 개방→특화 수수료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775816" y="2765038"/>
            <a:ext cx="1181070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데이터·AI 역량 내재화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952224" y="2749799"/>
            <a:ext cx="1704932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통합 고객 뷰→AI 표준화→생성형 접점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775816" y="2974583"/>
            <a:ext cx="1181070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카테고리 확장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952224" y="2959343"/>
            <a:ext cx="1704932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특화 존·PB→전문관→제휴 확장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775816" y="3184128"/>
            <a:ext cx="1181070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플랫폼 생태계 구축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752404" y="3168888"/>
            <a:ext cx="1704932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3층 수익 구조 + 멤버십 록인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775816" y="3393673"/>
            <a:ext cx="1181070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해외 시장 확장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752404" y="3378433"/>
            <a:ext cx="1704932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역직구→마스터 프랜차이즈→직접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975935" y="3683225"/>
            <a:ext cx="957239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1년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876025" y="3683225"/>
            <a:ext cx="1857329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3년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676205" y="3683225"/>
            <a:ext cx="1857329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5년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909162" y="3988018"/>
            <a:ext cx="5491978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 spc="37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핵심 KPI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909162" y="4178513"/>
            <a:ext cx="5491978" cy="38194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80"/>
              </a:lnSpc>
            </a:pPr>
            <a:r>
              <a:rPr sz="819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단기: 광고 매출·광고주 수, 회원 재구매율·혜택 원가율, 파일럿 단위 경제성  |  중기: 외부 물량 비중·물류센터 가동</a:t>
            </a:r>
          </a:p>
          <a:p>
            <a:pPr algn="l">
              <a:lnSpc>
                <a:spcPts val="1280"/>
              </a:lnSpc>
            </a:pPr>
            <a:r>
              <a:rPr sz="819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률, 통합 프로필 커버리지  |  장기: 비상품 수익(광고·구독·수수료) 비중, 해외 로열티 수익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775816" y="4789050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조직·투자 운영 원칙 3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17 / 18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00080" y="1606827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ounded Rectangle 5"/>
          <p:cNvSpPr/>
          <p:nvPr/>
        </p:nvSpPr>
        <p:spPr>
          <a:xfrm>
            <a:off x="800080" y="2392620"/>
            <a:ext cx="5171946" cy="1948766"/>
          </a:xfrm>
          <a:prstGeom prst="roundRect">
            <a:avLst>
              <a:gd name="adj" fmla="val 1473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1000100" y="2849809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1000100" y="3116502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ounded Rectangle 8"/>
          <p:cNvSpPr/>
          <p:nvPr/>
        </p:nvSpPr>
        <p:spPr>
          <a:xfrm>
            <a:off x="1000100" y="3383195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1000100" y="3649889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ounded Rectangle 10"/>
          <p:cNvSpPr/>
          <p:nvPr/>
        </p:nvSpPr>
        <p:spPr>
          <a:xfrm>
            <a:off x="1000100" y="3916582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6219669" y="2392620"/>
            <a:ext cx="5171946" cy="1948766"/>
          </a:xfrm>
          <a:prstGeom prst="roundRect">
            <a:avLst>
              <a:gd name="adj" fmla="val 1473"/>
            </a:avLst>
          </a:prstGeom>
          <a:solidFill>
            <a:srgbClr val="F2A93B">
              <a:alpha val="6000"/>
            </a:srgbClr>
          </a:solidFill>
          <a:ln w="9525">
            <a:solidFill>
              <a:srgbClr val="8A65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6419689" y="2849809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6419689" y="3116502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ounded Rectangle 14"/>
          <p:cNvSpPr/>
          <p:nvPr/>
        </p:nvSpPr>
        <p:spPr>
          <a:xfrm>
            <a:off x="6419689" y="3383195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800080" y="4550931"/>
            <a:ext cx="10591535" cy="766743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1047724" y="1525867"/>
            <a:ext cx="197353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CLOSING · 경영진 요청 사항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0080" y="1783035"/>
            <a:ext cx="10648684" cy="44290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040"/>
              </a:lnSpc>
            </a:pPr>
            <a:r>
              <a:rPr sz="2250" b="1" spc="-44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실행 지연의 기회비용</a:t>
            </a:r>
            <a:r>
              <a:rPr sz="2250" b="1" spc="-44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이 투자 실패의 손실보다 크다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0100" y="2559303"/>
            <a:ext cx="48290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2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성공 조건 5 — 최근 3년 성패에서 도출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76318" y="2835522"/>
            <a:ext cx="2994585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94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본업 자산(점포망·물류·트래픽·데이터)을 지렛대로 쓸 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0100" y="2835522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76318" y="3102215"/>
            <a:ext cx="2808852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94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집객형인지 수익형인지 목표 지표를 사전 정의할 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0100" y="3102215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76318" y="3368908"/>
            <a:ext cx="2358331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94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단일 점포·단일 도시에서 검증 후 확산할 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0100" y="3368908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76318" y="3635602"/>
            <a:ext cx="1373471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94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철수 기준을 명문화할 것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0100" y="3635602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76318" y="3902295"/>
            <a:ext cx="3176508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94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정산·데이터·상생 컴플라이언스를 신뢰 자산으로 관리할 것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00100" y="3902295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19689" y="2559303"/>
            <a:ext cx="48290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2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경영진 의사결정 요청 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95907" y="2835522"/>
            <a:ext cx="2738369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94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진입 · 관망 영역의 확정 (Top 5 중 진입 대상 승인)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19689" y="2835522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95907" y="3102215"/>
            <a:ext cx="2862191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94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투자 총액 상한과 단계별 관문(stage-gate) 승인 체계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19689" y="3102215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95907" y="3368908"/>
            <a:ext cx="1373471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94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철수 기준의 사전 명문화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19689" y="3368908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19689" y="3797522"/>
            <a:ext cx="4829054" cy="40575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40"/>
              </a:lnSpc>
            </a:pPr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실패 패턴은 성공 조건의 거울상임 — 밀도 미확보 상태의 공격적 확장, 본업 훼손 상태의 신사업</a:t>
            </a:r>
          </a:p>
          <a:p>
            <a:pPr algn="l">
              <a:lnSpc>
                <a:spcPts val="1340"/>
              </a:lnSpc>
            </a:pPr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확장, 레버리지 의존 구조, 유동성을 소진하는 성장 우선 전략.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38199" y="4689040"/>
            <a:ext cx="10201020" cy="3000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10"/>
              </a:lnSpc>
            </a:pPr>
            <a:r>
              <a:rPr sz="12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"기회는 총량이 아니라 재편의 틈에서 나온다."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38199" y="4998595"/>
            <a:ext cx="10201020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리테일 미디어·멤버십·PB의 선점 여지는 경쟁사의 실행 속도만큼 매 분기 줄어들고 있음  ·  자료: 결과 보고서 Ⅵ.5.2 · Ⅵ.5.3 · Ⅰ.4.3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18 / 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00080" y="1703027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ounded Rectangle 5"/>
          <p:cNvSpPr/>
          <p:nvPr/>
        </p:nvSpPr>
        <p:spPr>
          <a:xfrm>
            <a:off x="800080" y="2379285"/>
            <a:ext cx="5171946" cy="624824"/>
          </a:xfrm>
          <a:prstGeom prst="roundRect">
            <a:avLst>
              <a:gd name="adj" fmla="val 1104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6219669" y="2379285"/>
            <a:ext cx="5171946" cy="624824"/>
          </a:xfrm>
          <a:prstGeom prst="roundRect">
            <a:avLst>
              <a:gd name="adj" fmla="val 1104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800080" y="3118407"/>
            <a:ext cx="5171946" cy="624824"/>
          </a:xfrm>
          <a:prstGeom prst="roundRect">
            <a:avLst>
              <a:gd name="adj" fmla="val 1104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ounded Rectangle 8"/>
          <p:cNvSpPr/>
          <p:nvPr/>
        </p:nvSpPr>
        <p:spPr>
          <a:xfrm>
            <a:off x="6219669" y="3118407"/>
            <a:ext cx="5171946" cy="624824"/>
          </a:xfrm>
          <a:prstGeom prst="roundRect">
            <a:avLst>
              <a:gd name="adj" fmla="val 1104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800080" y="3857528"/>
            <a:ext cx="5171946" cy="624824"/>
          </a:xfrm>
          <a:prstGeom prst="roundRect">
            <a:avLst>
              <a:gd name="adj" fmla="val 1104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ounded Rectangle 10"/>
          <p:cNvSpPr/>
          <p:nvPr/>
        </p:nvSpPr>
        <p:spPr>
          <a:xfrm>
            <a:off x="6219669" y="3857528"/>
            <a:ext cx="5171946" cy="624824"/>
          </a:xfrm>
          <a:prstGeom prst="roundRect">
            <a:avLst>
              <a:gd name="adj" fmla="val 1104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800080" y="4596650"/>
            <a:ext cx="5171946" cy="624824"/>
          </a:xfrm>
          <a:prstGeom prst="roundRect">
            <a:avLst>
              <a:gd name="adj" fmla="val 1104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047724" y="1622067"/>
            <a:ext cx="841989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CONTENTS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080" y="1879235"/>
            <a:ext cx="10648684" cy="4667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400" b="1" spc="-44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보고 순서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1526" y="2498345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2991" y="2498345"/>
            <a:ext cx="2710747" cy="2304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Executive Summary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42991" y="2709795"/>
            <a:ext cx="2710747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세 장으로 보는 결론 — 구조 역전 · 제로섬 · 수익원 이동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91115" y="2498345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2581" y="2498345"/>
            <a:ext cx="1917335" cy="2304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01 · 거시 트렌드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2581" y="2709795"/>
            <a:ext cx="1917335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저성장 시장의 구조 재편과 정책 비대칭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1526" y="3237467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42991" y="3237467"/>
            <a:ext cx="2022107" cy="2304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02 · 기업·채널 전략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42991" y="3448916"/>
            <a:ext cx="2022107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누가 어떻게 이겼고 점포는 무엇이 되는가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91115" y="3237467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62581" y="3237467"/>
            <a:ext cx="2030679" cy="2304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03 · 신사업 분석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62581" y="3448916"/>
            <a:ext cx="2030679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검증된 수익모델과 4축 매력도 평가 Top 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1526" y="3976588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42991" y="3976588"/>
            <a:ext cx="1932574" cy="2304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04 · 전략 제언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42991" y="4188038"/>
            <a:ext cx="1932574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진입 · 조건부 파일럿 · 기각의 판단 기준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91115" y="3976588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62581" y="3976588"/>
            <a:ext cx="1514437" cy="2304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05 · 실행 로드맵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62581" y="4188038"/>
            <a:ext cx="1514437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단기 1년 / 중기 3년 / 장기 5년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1526" y="4715710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42991" y="4715710"/>
            <a:ext cx="2222127" cy="2304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6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마무리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42991" y="4927159"/>
            <a:ext cx="2222127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성공 조건 5가지와 경영진 의사결정 요청 사항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2 / 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5775816" y="4135652"/>
            <a:ext cx="5701522" cy="19049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5775816" y="4135652"/>
            <a:ext cx="1881140" cy="19049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7656956" y="4135652"/>
            <a:ext cx="114297" cy="190495"/>
          </a:xfrm>
          <a:prstGeom prst="rect">
            <a:avLst/>
          </a:prstGeom>
          <a:solidFill>
            <a:srgbClr val="C483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Block Arc 15"/>
          <p:cNvSpPr/>
          <p:nvPr/>
        </p:nvSpPr>
        <p:spPr>
          <a:xfrm>
            <a:off x="5962501" y="1931622"/>
            <a:ext cx="1493483" cy="1493483"/>
          </a:xfrm>
          <a:prstGeom prst="blockArc">
            <a:avLst>
              <a:gd name="adj1" fmla="val -25000"/>
              <a:gd name="adj2" fmla="val 25497"/>
              <a:gd name="adj3" fmla="val 14018"/>
            </a:avLst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Block Arc 16"/>
          <p:cNvSpPr/>
          <p:nvPr/>
        </p:nvSpPr>
        <p:spPr>
          <a:xfrm>
            <a:off x="5962501" y="1931622"/>
            <a:ext cx="1493483" cy="1493483"/>
          </a:xfrm>
          <a:prstGeom prst="blockArc">
            <a:avLst>
              <a:gd name="adj1" fmla="val 25497"/>
              <a:gd name="adj2" fmla="val 75008"/>
              <a:gd name="adj3" fmla="val 14018"/>
            </a:avLst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7833164" y="2298325"/>
          <a:ext cx="3644174" cy="752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2500"/>
                <a:gridCol w="1398235"/>
                <a:gridCol w="1053439"/>
              </a:tblGrid>
              <a:tr h="376228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온라인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50% 미만 (근소 열위)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50.5% 첫 역전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76228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오프라인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근소 우위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49.5%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775816" y="5092890"/>
          <a:ext cx="5701522" cy="89818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990575"/>
                <a:gridCol w="1681120"/>
                <a:gridCol w="3029827"/>
              </a:tblGrid>
              <a:tr h="299395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채널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비중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구조적 의미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9939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편의점 · 백화점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각 15~17%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근거리·프리미엄 양극 채널 부상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939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대형마트 · SSM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10~11% / 3%대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업태 구조조정 압력 상시화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61981" y="347654"/>
            <a:ext cx="2031632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EXECUTIVE SUMMARY · 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온라인 비중이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50.5%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로 처음 역전되며, 경쟁의 기본 단위가 점포에서 온라인 생태계로 넘어갔다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2024년 산업통상자원부 주요 유통업체 매출 집계에서 온라인 비중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50.5%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집계 이래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첫 역전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이며 일시적 등락이 아닌 구조 지표임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상품 소매판매 기준 온라인 침투율은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33~35%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수준(서비스 제외)으로 매년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1~2%p씩 상승 중임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남은 침투 여지는 식품·신선에 집중되어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콜드체인·새벽배송 역량이 마지막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승부처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가 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오프라인 내부 서열도 동시 재편 — 편의점·백화점 각 15~17%, 대형마트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10~11%, SSM 3%대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온라인 정면 대결로 이 구조는 되돌릴 수 없음. 오프라인 자산의 역할 재정의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와 온라인 생태계 내 수익원 확보를 병행하는 이원 전략이 불가피함.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산업통상자원부 주요 유통업체 매출 집계(2024) · 결과 보고서 Ⅰ.1.1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주요 유통업체 매출 비중 (2024, %)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26317" y="2297373"/>
            <a:ext cx="1364898" cy="4381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5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50.5%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65388" y="2666933"/>
            <a:ext cx="887708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8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온라인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08230" y="2847904"/>
            <a:ext cx="1202977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오프라인 49.5%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33164" y="2055444"/>
            <a:ext cx="3701322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2023 → 2024 변화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33164" y="3122217"/>
            <a:ext cx="3701322" cy="207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경쟁 축의 온라인 이동이 확정되었고, 오프라인 내부 서열 재편이 병행됨.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75816" y="3892770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상품 소매판매 기준 온라인 침투율 (서비스 제외)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75816" y="4359483"/>
            <a:ext cx="189543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04610" y="4359483"/>
            <a:ext cx="1196310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33~35% · 연 1~2%p 상승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240171" y="4359483"/>
            <a:ext cx="29431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100%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75816" y="4830959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오프라인 내부 서열 재편 (2024)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3 / 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775816" y="1497293"/>
            <a:ext cx="2803137" cy="723882"/>
          </a:xfrm>
          <a:prstGeom prst="roundRect">
            <a:avLst>
              <a:gd name="adj" fmla="val 2038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8674200" y="1497293"/>
            <a:ext cx="2803137" cy="723882"/>
          </a:xfrm>
          <a:prstGeom prst="roundRect">
            <a:avLst>
              <a:gd name="adj" fmla="val 2038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775816" y="4281380"/>
            <a:ext cx="104772" cy="104772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6310155" y="4281380"/>
            <a:ext cx="104772" cy="104772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cxnSp>
        <p:nvCxnSpPr>
          <p:cNvPr id="17" name="Connector 16"/>
          <p:cNvCxnSpPr/>
          <p:nvPr/>
        </p:nvCxnSpPr>
        <p:spPr>
          <a:xfrm>
            <a:off x="7200720" y="3002205"/>
            <a:ext cx="3107930" cy="0"/>
          </a:xfrm>
          <a:prstGeom prst="line">
            <a:avLst/>
          </a:prstGeom>
          <a:ln w="14287">
            <a:solidFill>
              <a:srgbClr val="3B4A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7200720" y="3403197"/>
            <a:ext cx="3107930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7200720" y="3803237"/>
            <a:ext cx="3107930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825544" y="3002205"/>
            <a:ext cx="608632" cy="601012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090433" y="3002205"/>
            <a:ext cx="608632" cy="88104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5775816" y="4790955"/>
          <a:ext cx="5701522" cy="12001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95205"/>
                <a:gridCol w="1385621"/>
                <a:gridCol w="1205633"/>
                <a:gridCol w="2615063"/>
              </a:tblGrid>
              <a:tr h="300030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연도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명목 규모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불변지수 증감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해석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0003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약 530~540조원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-1.5%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고물가·고금리로 실질 구매력 잠식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03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약 530~540조원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-2.2%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2년 연속 감소, 장기 부진 고착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03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소폭 회복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정책성 반등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소비쿠폰 효과, 추세 전환 아님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761981" y="347654"/>
            <a:ext cx="2031632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EXECUTIVE SUMMARY · 02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총량이 멈춘 시장에서 성장은 경쟁사 점유율을 빼앗는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제로섬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이다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국내 소매판매액은 연간 약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530~540조원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규모에서 정체됨 — 명목은 가격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방어하고 실제 판매량은 줄어드는 착시 구조임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물가 효과를 제거한 불변지수는 2023년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-1.5%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, 2024년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-2.2%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2년 연속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감소함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2025년의 소폭 회복은 소비쿠폰 등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정책성 반등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이며 추세 전환으로 보기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어려움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쿠팡·올리브영·다이소의 두 자릿수 성장 이면에는 대형마트·홈쇼핑·중위권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이커머스의 역성장이 있음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신사업 기획의 출발점은 "커지는 파이"가 아니라 "이동하는 소비자"임. 시장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성장을 전제로 한 사업계획은 전제부터 성립하지 않음.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Ⅰ.1.2 · Ⅱ.1.1 (소매판매액 불변지수 전년 대비 증감률)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99637" y="1587778"/>
            <a:ext cx="2612642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연간 소매판매액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899637" y="1749699"/>
            <a:ext cx="2612642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50"/>
              </a:lnSpc>
            </a:pPr>
            <a:r>
              <a:rPr sz="1500" b="1">
                <a:solidFill>
                  <a:srgbClr val="DCE5F2"/>
                </a:solidFill>
                <a:latin typeface="맑은 고딕"/>
                <a:ea typeface="맑은 고딕"/>
                <a:cs typeface="맑은 고딕"/>
              </a:rPr>
              <a:t>530~540조원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99637" y="1987818"/>
            <a:ext cx="2612642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2023~2024 명목 기준 정체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798022" y="1587778"/>
            <a:ext cx="2612642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불변지수 2년 누적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798022" y="1749699"/>
            <a:ext cx="2612642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50"/>
              </a:lnSpc>
            </a:pPr>
            <a:r>
              <a:rPr sz="15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-3.7%p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98022" y="1987818"/>
            <a:ext cx="2612642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2023 -1.5% + 2024 -2.2%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775816" y="2340234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소매판매액 불변지수 증감률 (%, 전년 대비)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74923" y="2920292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74923" y="3320332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-1.0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74923" y="3721324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-2.0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23629" y="2788850"/>
            <a:ext cx="812462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8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988518" y="2788850"/>
            <a:ext cx="819130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8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2024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680768" y="3603217"/>
            <a:ext cx="905805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2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-1.5%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946609" y="3883245"/>
            <a:ext cx="905805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-2.2%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37736" y="4252806"/>
            <a:ext cx="277171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72076" y="4252806"/>
            <a:ext cx="943904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 (감소 폭 확대)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775816" y="4529024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최근 3년 소매판매 추이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4 / 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775816" y="1744936"/>
            <a:ext cx="5701522" cy="582915"/>
          </a:xfrm>
          <a:prstGeom prst="roundRect">
            <a:avLst>
              <a:gd name="adj" fmla="val 835"/>
            </a:avLst>
          </a:prstGeom>
          <a:solidFill>
            <a:srgbClr val="F2A93B">
              <a:alpha val="10000"/>
            </a:srgbClr>
          </a:solidFill>
          <a:ln w="9525">
            <a:solidFill>
              <a:srgbClr val="8A65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10848704" y="1936384"/>
            <a:ext cx="485763" cy="200020"/>
          </a:xfrm>
          <a:prstGeom prst="roundRect">
            <a:avLst>
              <a:gd name="adj" fmla="val 21568"/>
            </a:avLst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ounded Rectangle 14"/>
          <p:cNvSpPr/>
          <p:nvPr/>
        </p:nvSpPr>
        <p:spPr>
          <a:xfrm>
            <a:off x="6117754" y="2403097"/>
            <a:ext cx="5017644" cy="582915"/>
          </a:xfrm>
          <a:prstGeom prst="roundRect">
            <a:avLst>
              <a:gd name="adj" fmla="val 949"/>
            </a:avLst>
          </a:prstGeom>
          <a:solidFill>
            <a:srgbClr val="18233B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10506765" y="2594545"/>
            <a:ext cx="485763" cy="200020"/>
          </a:xfrm>
          <a:prstGeom prst="roundRect">
            <a:avLst>
              <a:gd name="adj" fmla="val 21568"/>
            </a:avLst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ounded Rectangle 16"/>
          <p:cNvSpPr/>
          <p:nvPr/>
        </p:nvSpPr>
        <p:spPr>
          <a:xfrm>
            <a:off x="6459693" y="3062211"/>
            <a:ext cx="4333767" cy="582915"/>
          </a:xfrm>
          <a:prstGeom prst="roundRect">
            <a:avLst>
              <a:gd name="adj" fmla="val 1098"/>
            </a:avLst>
          </a:prstGeom>
          <a:solidFill>
            <a:srgbClr val="141F35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10163873" y="3253659"/>
            <a:ext cx="485763" cy="200020"/>
          </a:xfrm>
          <a:prstGeom prst="roundRect">
            <a:avLst>
              <a:gd name="adj" fmla="val 21568"/>
            </a:avLst>
          </a:prstGeom>
          <a:solidFill>
            <a:srgbClr val="2A36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775816" y="3902295"/>
          <a:ext cx="5701523" cy="12001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22809"/>
                <a:gridCol w="2822668"/>
                <a:gridCol w="2156046"/>
              </a:tblGrid>
              <a:tr h="300030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층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검증 사례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공통 성격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0003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광고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쿠팡 리테일 미디어 연 1조원+(추정)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낮은 한계비용의 추가 수익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03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물류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로켓그로스 · 컬리 풀필먼트 개방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고정비의 수익 전환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030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멤버십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와우 월 4,990 → 7,890원(+58%)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이탈 비용 = 가격 결정력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61981" y="347654"/>
            <a:ext cx="2031632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EXECUTIVE SUMMARY · 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초과 이익의 원천이 상품 마진에서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광고·물류·데이터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로 이동했다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쿠팡 광고 매출은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연 1조원 이상(추정)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으로 흑자 구조를 떠받치는 핵심 축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로켓그로스와 컬리 풀필먼트 개방은 물류를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비용센터에서 수익센터로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전환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하려는 시도임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생존 플랫폼들은 커머스(저마진)–물류(중마진)–광고(고마진)의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3층 수익 구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조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를 완성 중임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멤버십은 개별 사업이 아니라 모든 신사업의 토대가 되는 록인 장치임 —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와우 회비 58% 인상에도 이탈이 제한적이었음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우리 회사 최우선 과제는 보유 트래픽·점포·물류·데이터를 비상품 수익으로 전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환하는 것임. 신규 CAPEX가 아니라 기존 자산의 수익화임.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Ⅰ.3.1 · Ⅰ.3.2 · Ⅴ.1 (쿠팡 광고 매출은 추정치)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생존 플랫폼의 3층 수익 구조 (수익 구조 도식, 비례 축척 아님)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18687" y="1854471"/>
            <a:ext cx="3304140" cy="22859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70"/>
              </a:lnSpc>
            </a:pPr>
            <a:r>
              <a:rPr sz="101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③ 광고 · 리테일 미디어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18687" y="2054491"/>
            <a:ext cx="3304140" cy="1924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쿠팡 광고 매출 연 1조원 이상(추정) · 구매 직전 노출로 전환율·마진 최상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934426" y="1950671"/>
            <a:ext cx="371466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고마진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0626" y="2512632"/>
            <a:ext cx="2942199" cy="22859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70"/>
              </a:lnSpc>
            </a:pPr>
            <a:r>
              <a:rPr sz="101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② 물류 · 풀필먼트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60626" y="2712652"/>
            <a:ext cx="2942199" cy="1924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로켓그로스, 컬리 콜드체인 풀필먼트 개방, SSG–CJ대한통운 동맹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592488" y="2608832"/>
            <a:ext cx="371466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DCE5F2"/>
                </a:solidFill>
                <a:latin typeface="맑은 고딕"/>
                <a:ea typeface="맑은 고딕"/>
                <a:cs typeface="맑은 고딕"/>
              </a:rPr>
              <a:t>중마진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02565" y="3171746"/>
            <a:ext cx="2460246" cy="22859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70"/>
              </a:lnSpc>
            </a:pPr>
            <a:r>
              <a:rPr sz="101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① 커머스 (상품 판매)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02565" y="3371766"/>
            <a:ext cx="2460246" cy="1924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거래액 성장 둔화 · 상품 마진만으로는 이익 성장 불가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249596" y="3267946"/>
            <a:ext cx="371466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저마진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5 / 18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775816" y="1497293"/>
            <a:ext cx="2803137" cy="723882"/>
          </a:xfrm>
          <a:prstGeom prst="roundRect">
            <a:avLst>
              <a:gd name="adj" fmla="val 2038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8674200" y="1497293"/>
            <a:ext cx="2803137" cy="723882"/>
          </a:xfrm>
          <a:prstGeom prst="roundRect">
            <a:avLst>
              <a:gd name="adj" fmla="val 2038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775816" y="5104320"/>
            <a:ext cx="104772" cy="104772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6942599" y="5104320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7994133" y="5104320"/>
            <a:ext cx="104772" cy="104772"/>
          </a:xfrm>
          <a:prstGeom prst="rect">
            <a:avLst/>
          </a:prstGeom>
          <a:solidFill>
            <a:srgbClr val="2E3B52"/>
          </a:solidFill>
          <a:ln w="9525">
            <a:solidFill>
              <a:srgbClr val="4A5A7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5775816" y="5223379"/>
            <a:ext cx="5701522" cy="767696"/>
          </a:xfrm>
          <a:prstGeom prst="roundRect">
            <a:avLst>
              <a:gd name="adj" fmla="val 1002"/>
            </a:avLst>
          </a:prstGeom>
          <a:solidFill>
            <a:srgbClr val="141F35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cxnSp>
        <p:nvCxnSpPr>
          <p:cNvPr id="19" name="Connector 18"/>
          <p:cNvCxnSpPr/>
          <p:nvPr/>
        </p:nvCxnSpPr>
        <p:spPr>
          <a:xfrm>
            <a:off x="6788298" y="2793613"/>
            <a:ext cx="3943251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6788298" y="3367956"/>
            <a:ext cx="3943251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6788298" y="3941346"/>
            <a:ext cx="3943251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6788298" y="4515690"/>
            <a:ext cx="3943251" cy="0"/>
          </a:xfrm>
          <a:prstGeom prst="line">
            <a:avLst/>
          </a:prstGeom>
          <a:ln w="14287">
            <a:solidFill>
              <a:srgbClr val="3B4A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033084" y="3309855"/>
            <a:ext cx="498145" cy="1205835"/>
          </a:xfrm>
          <a:prstGeom prst="rect">
            <a:avLst/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018897" y="3212702"/>
            <a:ext cx="498145" cy="1303940"/>
          </a:xfrm>
          <a:prstGeom prst="rect">
            <a:avLst/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9004710" y="3120312"/>
            <a:ext cx="498145" cy="1395378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990523" y="3040304"/>
            <a:ext cx="498145" cy="1475386"/>
          </a:xfrm>
          <a:prstGeom prst="rect">
            <a:avLst/>
          </a:prstGeom>
          <a:solidFill>
            <a:srgbClr val="2E3B52"/>
          </a:solidFill>
          <a:ln w="9525">
            <a:solidFill>
              <a:srgbClr val="4A5A7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8224632" y="3554641"/>
            <a:ext cx="85723" cy="85723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9210445" y="3668938"/>
            <a:ext cx="85723" cy="85723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10196257" y="3841336"/>
            <a:ext cx="85723" cy="85723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0" name="Connector 29"/>
          <p:cNvCxnSpPr/>
          <p:nvPr/>
        </p:nvCxnSpPr>
        <p:spPr>
          <a:xfrm>
            <a:off x="8267493" y="3597503"/>
            <a:ext cx="985813" cy="114297"/>
          </a:xfrm>
          <a:prstGeom prst="line">
            <a:avLst/>
          </a:prstGeom>
          <a:ln w="23812">
            <a:solidFill>
              <a:srgbClr val="F2A9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9253306" y="3711800"/>
            <a:ext cx="985813" cy="172398"/>
          </a:xfrm>
          <a:prstGeom prst="line">
            <a:avLst/>
          </a:prstGeom>
          <a:ln w="23812">
            <a:solidFill>
              <a:srgbClr val="F2A9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61981" y="34765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01 · 거시 트렌드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온라인 거래액은 계속 커지지만, 성장률은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성숙기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로 꺾였다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거래액은 2022년 약 210조원 → 2024년 약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243조원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으로 증가했으나, 성장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률은 8%대 → 7%대 → 5~6%대(추정)로 둔화됨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2023년은 쿠팡 첫 연간 흑자와 C-커머스 본격 상륙, 2024년은 티메프 사태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에도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대형 플랫폼 중심 성장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특징임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시사점은 명확함 —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온라인 신규 진입의 성장 프리미엄은 소멸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했고, 범용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종합몰 신규 진입은 성립하지 않음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6258" y="3015540"/>
            <a:ext cx="4689993" cy="2809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남은 침투 여지는 식품·신선에 집중되어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콜드체인 역량이 확장의 관문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성숙기 시장에서는 거래액 규모가 아니라 거래 위에 얹는 수익모델(광고·수수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료·구독)이 이익을 결정함.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Ⅱ.1.2 (2025년 거래액·성장률은 추정치)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899637" y="1587778"/>
            <a:ext cx="2612642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 온라인 거래액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99637" y="1749699"/>
            <a:ext cx="2612642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50"/>
              </a:lnSpc>
            </a:pPr>
            <a:r>
              <a:rPr sz="1500" b="1">
                <a:solidFill>
                  <a:srgbClr val="DCE5F2"/>
                </a:solidFill>
                <a:latin typeface="맑은 고딕"/>
                <a:ea typeface="맑은 고딕"/>
                <a:cs typeface="맑은 고딕"/>
              </a:rPr>
              <a:t>약 243조원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99637" y="1987818"/>
            <a:ext cx="2612642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2022년 약 210조원 → +33조원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98022" y="1587778"/>
            <a:ext cx="2612642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2025 성장률(추정)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798022" y="1749699"/>
            <a:ext cx="2612642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50"/>
              </a:lnSpc>
            </a:pPr>
            <a:r>
              <a:rPr sz="15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+5~6%대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798022" y="1987818"/>
            <a:ext cx="2612642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2023년 8%대에서 지속 둔화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75816" y="2340234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온라인쇼핑 거래액과 성장률 추이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952024" y="2707890"/>
            <a:ext cx="761981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300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52024" y="3282233"/>
            <a:ext cx="761981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52024" y="3856576"/>
            <a:ext cx="761981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100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52024" y="4430919"/>
            <a:ext cx="761981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520652" y="2611690"/>
            <a:ext cx="762933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조원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808700" y="2707890"/>
            <a:ext cx="761981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808700" y="3282233"/>
            <a:ext cx="761981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808700" y="3856576"/>
            <a:ext cx="761981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808700" y="4430919"/>
            <a:ext cx="761981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0731549" y="2611690"/>
            <a:ext cx="761981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%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899737" y="3090785"/>
            <a:ext cx="765791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210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885550" y="2992680"/>
            <a:ext cx="765791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227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871363" y="2901242"/>
            <a:ext cx="765791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243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741926" y="2840284"/>
            <a:ext cx="1002005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255~260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815067" y="3646079"/>
            <a:ext cx="905805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+8%대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799927" y="3760376"/>
            <a:ext cx="905805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+7%대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718114" y="3932774"/>
            <a:ext cx="1042009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+5~6%대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874973" y="4545216"/>
            <a:ext cx="820082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860786" y="4545216"/>
            <a:ext cx="820082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846599" y="4545216"/>
            <a:ext cx="820082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688588" y="4545216"/>
            <a:ext cx="1105825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2025(추정)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753056" y="4746189"/>
            <a:ext cx="106201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고성장 종료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722677" y="4746189"/>
            <a:ext cx="1094395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쿠팡 첫 흑자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724682" y="4746189"/>
            <a:ext cx="106201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티메프 사태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710495" y="4746189"/>
            <a:ext cx="105820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성숙기 진입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937736" y="5075746"/>
            <a:ext cx="910567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거래액 (조원, 좌축)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104520" y="5075746"/>
            <a:ext cx="794365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성장률 (%, 우축)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156053" y="5075746"/>
            <a:ext cx="357179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추정치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909162" y="5323389"/>
            <a:ext cx="5491978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 spc="37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확장의 관문 — 콜드체인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909162" y="5523409"/>
            <a:ext cx="5491978" cy="3962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40"/>
              </a:lnSpc>
            </a:pPr>
            <a:r>
              <a:rPr sz="86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침투율은 상품 기준 33~35%로 연 1~2%p 상승 중이며, 남은 여지는 온라인화가 덜 진행된 식품·신선에 집중됨.</a:t>
            </a:r>
          </a:p>
          <a:p>
            <a:pPr algn="l">
              <a:lnSpc>
                <a:spcPts val="1340"/>
              </a:lnSpc>
            </a:pPr>
            <a:r>
              <a:rPr sz="86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콜드체인·새벽배송 없이는 잔여 침투 구간을 가져올 수 없음.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6 / 18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6471123" y="1744936"/>
            <a:ext cx="4291858" cy="20954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6471123" y="1744936"/>
            <a:ext cx="3433677" cy="209545"/>
          </a:xfrm>
          <a:prstGeom prst="rect">
            <a:avLst/>
          </a:prstGeom>
          <a:solidFill>
            <a:srgbClr val="C483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6471123" y="2068778"/>
            <a:ext cx="4291858" cy="20954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6471123" y="2068778"/>
            <a:ext cx="3433677" cy="20954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6471123" y="2392620"/>
            <a:ext cx="4291858" cy="20954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ectangle 17"/>
          <p:cNvSpPr/>
          <p:nvPr/>
        </p:nvSpPr>
        <p:spPr>
          <a:xfrm>
            <a:off x="6471123" y="2392620"/>
            <a:ext cx="2253559" cy="20954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6471123" y="2716462"/>
            <a:ext cx="4291858" cy="20954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6471123" y="2716462"/>
            <a:ext cx="751504" cy="20954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5775816" y="3554641"/>
          <a:ext cx="5701522" cy="15020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898987"/>
                <a:gridCol w="2292227"/>
                <a:gridCol w="2510308"/>
              </a:tblGrid>
              <a:tr h="300411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채널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핵심 전략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판단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0041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편의점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특화점포·PB·해외 진출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점포망의 인프라화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41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백화점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체험·F&amp;B·VIP, 우량점 집중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양극화 수혜, 점포 간 격차 확대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41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대형마트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식품 특화 리뉴얼, 자산 전용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전환 속도가 생존 좌우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41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SSM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통합 소싱, 퀵커머스 거점화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입지 가치 재평가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761981" y="34765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01 · 거시 트렌드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대형마트가 편의점에 역전당하며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오프라인 내부 서열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이 재편됐다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편의점·백화점이 각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15~17%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선두권을 형성하고, 대형마트 10~11%,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SSM 3%대로 서열이 뒤집힘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역전의 본질은 '주말 대량 장보기'에서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'근거리·소량·즉시 소비'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로의 이동임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— 점포 포맷이 아니라 수요 구조의 문제임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편의점은 GS25·CU 각 1.7만~1.8만점, 5대 합산 5.5만점 이상으로 포화에 도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달했고 기존점 성장은 2024년부터 정체됨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SSM은 비중 3%대의 약체였으나 1~2인 가구 근거리 수요와 퀵커머스 결합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으로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입지 가치가 재평가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되는 국면임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대량 구매를 전제한 자산은 축소·전용하고, 근거리·프리미엄 양극단 자산에 투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자를 집중해야 함.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Ⅱ.1.3 · Ⅳ.1 (2024년 주요 유통업체 매출 비중)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오프라인 채널별 매출 비중 (2024, 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75816" y="1759223"/>
            <a:ext cx="66673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60"/>
              </a:lnSpc>
            </a:pPr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편의점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848704" y="1759223"/>
            <a:ext cx="68578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15~17%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75816" y="2083065"/>
            <a:ext cx="66673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60"/>
              </a:lnSpc>
            </a:pPr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백화점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848704" y="2083065"/>
            <a:ext cx="68578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15~17%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75816" y="2406907"/>
            <a:ext cx="66673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60"/>
              </a:lnSpc>
            </a:pPr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대형마트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848704" y="2406907"/>
            <a:ext cx="68578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10~11%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775816" y="2730749"/>
            <a:ext cx="66673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60"/>
              </a:lnSpc>
            </a:pPr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SSM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848704" y="2730749"/>
            <a:ext cx="68578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3%대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71123" y="3016492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491225" y="3016492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12280" y="3016492"/>
            <a:ext cx="161921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584768" y="3016492"/>
            <a:ext cx="161921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658208" y="3016492"/>
            <a:ext cx="161921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75816" y="3292710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채널별 핵심 전략과 판단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75816" y="5128132"/>
            <a:ext cx="5758671" cy="207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막대 길이는 각 구간의 중앙값(편의점·백화점 16%, 대형마트 10.5%, SSM 3.5%) 기준으로 표시함.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7 / 18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5775816" y="4029927"/>
            <a:ext cx="104772" cy="104772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6310155" y="4029927"/>
            <a:ext cx="104772" cy="104772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cxnSp>
        <p:nvCxnSpPr>
          <p:cNvPr id="15" name="Connector 14"/>
          <p:cNvCxnSpPr/>
          <p:nvPr/>
        </p:nvCxnSpPr>
        <p:spPr>
          <a:xfrm>
            <a:off x="7016892" y="1962101"/>
            <a:ext cx="3524162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7016892" y="2266893"/>
            <a:ext cx="3524162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7016892" y="2571686"/>
            <a:ext cx="3524162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7016892" y="2875526"/>
            <a:ext cx="3524162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7016892" y="3180318"/>
            <a:ext cx="3524162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7016892" y="3485110"/>
            <a:ext cx="3524162" cy="0"/>
          </a:xfrm>
          <a:prstGeom prst="line">
            <a:avLst/>
          </a:prstGeom>
          <a:ln w="14287">
            <a:solidFill>
              <a:srgbClr val="3B4A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234057" y="2449769"/>
            <a:ext cx="382895" cy="1035342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669338" y="2266893"/>
            <a:ext cx="382895" cy="1218217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452274" y="2571686"/>
            <a:ext cx="382895" cy="913425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887555" y="2480248"/>
            <a:ext cx="382895" cy="1004862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9757166" y="3180318"/>
            <a:ext cx="382895" cy="304792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5775816" y="4774763"/>
          <a:ext cx="5701522" cy="1216311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66773"/>
                <a:gridCol w="2200220"/>
                <a:gridCol w="2434529"/>
              </a:tblGrid>
              <a:tr h="405437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인구 변화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구조화되는 수요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기회 카테고리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405437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1인 가구 35% 초과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소용량 · 근거리 소비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퀵커머스 · 소용량 PB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405437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2025 초고령사회 진입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케어 수요 · 시니어 커머스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케어푸드 · 시니어(공급 공백)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761981" y="34765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01 · 거시 트렌드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절약과 프리미엄이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동시에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 커지고, 중간 가격대가 무너진다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절약 축 — 다이소는 최대 5,000원 균일가를 유지한 채 2023년 약 3.4조원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에서 2024년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4조원에 육박(+15%대)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함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프리미엄 축 — 신세계 강남점은 2023년 국내 최초 연 거래액 3조원 돌파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후 2024년 약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3.3조원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까지 성장함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더현대서울은 2023년 최단기간 연 매출 1조원을 달성했고, 동력은 명품이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아니라 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F&amp;B·체험 콘텐츠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(스위트파크·상시 팝업)였음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1인 가구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35% 초과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와 2025년 초고령사회 진입이 바벨형 소비를 장기 고착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시킴 — 소용량·근거리와 케어푸드·시니어가 확대됨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중간 가격대는 구조적 축소 영역이므로 회피가 타당함. 양끝단 중 자사 자산과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결합 가능한 쪽에 집중해야 함.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Ⅰ.1.3 · Ⅱ.2.2 · Ⅲ.3.2 (다이소·더현대서울 매출, 신세계 강남점 거래액 기준)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바벨 양끝단의 성장 (조원)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92048" y="1883045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92048" y="2186885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92048" y="2491678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92048" y="2796470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85380" y="3101262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92048" y="3405102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45466" y="2264988"/>
            <a:ext cx="761981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3.4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482653" y="2072588"/>
            <a:ext cx="76198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4.0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63683" y="2386905"/>
            <a:ext cx="761981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3.0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698012" y="2285943"/>
            <a:ext cx="76198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3.3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568576" y="2995538"/>
            <a:ext cx="761981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1.0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207387" y="3526067"/>
            <a:ext cx="876278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다이소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57968" y="3526067"/>
            <a:ext cx="1206787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신세계 강남점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413322" y="3526067"/>
            <a:ext cx="1076298" cy="200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더현대서울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935931" y="3684178"/>
            <a:ext cx="1414427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절약 · 균일가 5,000원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274161" y="3684178"/>
            <a:ext cx="117345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프리미엄 · 체험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268546" y="3684178"/>
            <a:ext cx="136204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최단기간 1조 (2023)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937736" y="4001352"/>
            <a:ext cx="277171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472076" y="4001352"/>
            <a:ext cx="277171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844494" y="4001352"/>
            <a:ext cx="2169741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※ 신세계 강남점은 거래액, 나머지는 매출 기준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775816" y="4220422"/>
            <a:ext cx="5758671" cy="207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중간 가격대에는 성장 사례가 없음. 다이소(절약)와 백화점 프리미엄이 동시 성장하는 바벨 구조가 3년의 지배적 패턴임.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775816" y="4512832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바벨 구조를 고착시키는 인구 변수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8 / 18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4337" y="428614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514337" y="1116302"/>
            <a:ext cx="11163021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14337" y="139252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14337" y="196305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514337" y="253453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514337" y="310602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14337" y="5192900"/>
            <a:ext cx="4794765" cy="626729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75796" y="1316322"/>
            <a:ext cx="6101562" cy="4836674"/>
          </a:xfrm>
          <a:prstGeom prst="roundRect">
            <a:avLst>
              <a:gd name="adj" fmla="val 1248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6604470" y="4481400"/>
            <a:ext cx="4082313" cy="171446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6604470" y="4481400"/>
            <a:ext cx="1224884" cy="171446"/>
          </a:xfrm>
          <a:prstGeom prst="rect">
            <a:avLst/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6604470" y="4824292"/>
            <a:ext cx="4082313" cy="171446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6604470" y="4824292"/>
            <a:ext cx="3347954" cy="171446"/>
          </a:xfrm>
          <a:prstGeom prst="rect">
            <a:avLst/>
          </a:prstGeom>
          <a:solidFill>
            <a:srgbClr val="C483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775816" y="1744936"/>
          <a:ext cx="5701523" cy="21373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33387"/>
                <a:gridCol w="1950671"/>
                <a:gridCol w="1713505"/>
                <a:gridCol w="1503960"/>
              </a:tblGrid>
              <a:tr h="427471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핵심 변화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시장 영향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우리 회사 시사점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42747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정책 P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의무휴업 평일 전환, 정산 규제, 온플법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오프라인 완화 · 플랫폼 강화 비대칭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규제 선반영 설계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42747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경제 E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불변지수 2년 연속 감소, 고물가·고금리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절약 소비 확산, 제로섬 경쟁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바벨 전략, 중간 포지션 회피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42747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사회 S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1인 가구 35%+, 초고령사회, 체험 소비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소용량·근거리·즉시성 수요 구조화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인구구조 기반 카테고리 선점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427471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기술 T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AI 수요예측·생성형 AI, 물류 자동화, RMN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데이터·트래픽의 독립 수익원화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광고·데이터·구독 다각화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61981" y="34765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01 · 거시 트렌드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4337" y="604822"/>
            <a:ext cx="11220169" cy="4019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정책 환경은 </a:t>
            </a:r>
            <a:r>
              <a:rPr sz="202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오프라인 완화 · 플랫폼 강화</a:t>
            </a:r>
            <a:r>
              <a:rPr sz="202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의 비대칭 구조다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258" y="1302035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2024년 서초·동대문을 시작으로 의무휴업 평일 전환이 확산됐으나, 소비자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는 이미 이동한 뒤여서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실익은 제한적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258" y="1872568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티메프 사태를 계기로 대규모유통업법 개정(</a:t>
            </a: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정산기한 단축·판매대금 별도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관리</a:t>
            </a: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)이 추진되며 오픈마켓 자금 운용이 규제 영역으로 편입됨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258" y="2444054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2024년 5월 해외직구 KC 인증 의무화가 소비자 반발로 철회됨 — </a:t>
            </a: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C-커머스</a:t>
            </a:r>
          </a:p>
          <a:p>
            <a:pPr algn="l">
              <a:lnSpc>
                <a:spcPts val="1760"/>
              </a:lnSpc>
            </a:pPr>
            <a:r>
              <a:rPr sz="109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견제를 정책에 기대할 수 없음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6258" y="3015540"/>
            <a:ext cx="4689993" cy="5048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온플법 논의로 플랫폼 규제 리스크가 상수화됨 — 정산·수수료·데이터라는</a:t>
            </a:r>
          </a:p>
          <a:p>
            <a:pPr algn="l">
              <a:lnSpc>
                <a:spcPts val="1760"/>
              </a:lnSpc>
            </a:pPr>
            <a:r>
              <a:rPr sz="10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수익모델 핵심을 겨냥함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6258" y="5292910"/>
            <a:ext cx="4556646" cy="4552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신사업 정산 구조는 입법 확정 전이라도 규제 선반영형으로 설계함. 역으로 정</a:t>
            </a:r>
          </a:p>
          <a:p>
            <a:pPr algn="l">
              <a:lnSpc>
                <a:spcPts val="1570"/>
              </a:lnSpc>
            </a:pPr>
            <a:r>
              <a:rPr sz="101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산 신뢰는 셀러 유치의 차별화 자산임.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4337" y="5995838"/>
            <a:ext cx="4851914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Ⅱ.3 (PEST 종합 판단)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75816" y="1483005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PEST 종합 판단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75816" y="4162321"/>
            <a:ext cx="575867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규제 방향의 비대칭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75816" y="4476638"/>
            <a:ext cx="800080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60"/>
              </a:lnSpc>
            </a:pPr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오프라인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772506" y="4409965"/>
            <a:ext cx="761981" cy="342891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완화 (실익 제</a:t>
            </a:r>
          </a:p>
          <a:p>
            <a:pPr algn="l">
              <a:lnSpc>
                <a:spcPts val="1110"/>
              </a:lnSpc>
            </a:pPr>
            <a:r>
              <a:rPr sz="819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한)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75816" y="4819529"/>
            <a:ext cx="800080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160"/>
              </a:lnSpc>
            </a:pPr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플랫폼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772506" y="4824292"/>
            <a:ext cx="761981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강화 (상수화)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75816" y="5067173"/>
            <a:ext cx="5758671" cy="207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막대는 규제 강도의 방향성을 나타내는 정성 지표이며, 보고서의 PEST 판단을 도식화한 것임.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유통업 신사업 전략 보고서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9 / 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